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12" Type="http://schemas.openxmlformats.org/officeDocument/2006/relationships/hyperlink" Target="https://www.e-sfera.hr/dodatni-digitalni-sadrzaji/c584c20f-9fcf-4308-94b0-ea449e8d7a09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781459" y="1151320"/>
            <a:ext cx="4199706" cy="414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4" name="Google Shape;234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15373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2"/>
          <p:cNvSpPr txBox="1"/>
          <p:nvPr/>
        </p:nvSpPr>
        <p:spPr>
          <a:xfrm>
            <a:off x="8458857" y="1919235"/>
            <a:ext cx="253972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1108597" y="573894"/>
            <a:ext cx="652161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„Na jedrenjaku je ostala njegova baka, starica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Orohiva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Njezina je kosa bila posve sijeda. Iznad njihovih glava preleti velika šarena papiga. Baka ga pozove k sebi: „Dijete moje, slušaj dobro ovu priču, nauči štogod jer možda od toga zavisi tvoj život.“</a:t>
            </a:r>
            <a:endParaRPr sz="2400" dirty="0"/>
          </a:p>
        </p:txBody>
      </p:sp>
      <p:sp>
        <p:nvSpPr>
          <p:cNvPr id="239" name="Google Shape;239;p22"/>
          <p:cNvSpPr txBox="1"/>
          <p:nvPr/>
        </p:nvSpPr>
        <p:spPr>
          <a:xfrm>
            <a:off x="8492668" y="2645814"/>
            <a:ext cx="300981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  ulomka „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Waitapu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Jože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Horvata ispiši posvojne zamjenice i odredi im padež, rod i broj.</a:t>
            </a:r>
            <a:endParaRPr sz="2400" dirty="0"/>
          </a:p>
        </p:txBody>
      </p:sp>
      <p:cxnSp>
        <p:nvCxnSpPr>
          <p:cNvPr id="240" name="Google Shape;240;p22"/>
          <p:cNvCxnSpPr/>
          <p:nvPr/>
        </p:nvCxnSpPr>
        <p:spPr>
          <a:xfrm flipV="1">
            <a:off x="395113" y="2990632"/>
            <a:ext cx="7235100" cy="728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p22"/>
          <p:cNvCxnSpPr/>
          <p:nvPr/>
        </p:nvCxnSpPr>
        <p:spPr>
          <a:xfrm flipV="1">
            <a:off x="401782" y="3568904"/>
            <a:ext cx="7228431" cy="24146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2" name="Google Shape;242;p22"/>
          <p:cNvSpPr txBox="1"/>
          <p:nvPr/>
        </p:nvSpPr>
        <p:spPr>
          <a:xfrm>
            <a:off x="1348162" y="3929873"/>
            <a:ext cx="58629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PRAVOPISNI</a:t>
            </a:r>
            <a:r>
              <a:rPr lang="hr-HR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REDAK</a:t>
            </a:r>
            <a:endParaRPr sz="2400" dirty="0"/>
          </a:p>
        </p:txBody>
      </p:sp>
      <p:sp>
        <p:nvSpPr>
          <p:cNvPr id="243" name="Google Shape;243;p22"/>
          <p:cNvSpPr txBox="1"/>
          <p:nvPr/>
        </p:nvSpPr>
        <p:spPr>
          <a:xfrm>
            <a:off x="763725" y="4483792"/>
            <a:ext cx="65039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smo vašu/Vašu kuću, razrednice, brzo pronašli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44" name="Google Shape;244;p22"/>
          <p:cNvSpPr txBox="1"/>
          <p:nvPr/>
        </p:nvSpPr>
        <p:spPr>
          <a:xfrm>
            <a:off x="763725" y="5042758"/>
            <a:ext cx="63720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Čuli smo da vaši/Vaši razrednici rado putuju.</a:t>
            </a:r>
            <a:endParaRPr sz="2400" dirty="0"/>
          </a:p>
        </p:txBody>
      </p:sp>
      <p:sp>
        <p:nvSpPr>
          <p:cNvPr id="245" name="Google Shape;245;p22"/>
          <p:cNvSpPr txBox="1"/>
          <p:nvPr/>
        </p:nvSpPr>
        <p:spPr>
          <a:xfrm>
            <a:off x="763725" y="5517028"/>
            <a:ext cx="51440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Izvadite vaše/svoje čitanke.</a:t>
            </a:r>
            <a:endParaRPr sz="2400" dirty="0"/>
          </a:p>
        </p:txBody>
      </p:sp>
      <p:cxnSp>
        <p:nvCxnSpPr>
          <p:cNvPr id="246" name="Google Shape;246;p22"/>
          <p:cNvCxnSpPr/>
          <p:nvPr/>
        </p:nvCxnSpPr>
        <p:spPr>
          <a:xfrm>
            <a:off x="1854064" y="4711748"/>
            <a:ext cx="484094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22"/>
          <p:cNvCxnSpPr/>
          <p:nvPr/>
        </p:nvCxnSpPr>
        <p:spPr>
          <a:xfrm>
            <a:off x="2915343" y="5277831"/>
            <a:ext cx="484094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22"/>
          <p:cNvCxnSpPr/>
          <p:nvPr/>
        </p:nvCxnSpPr>
        <p:spPr>
          <a:xfrm>
            <a:off x="1952676" y="5771385"/>
            <a:ext cx="385482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22"/>
          <p:cNvSpPr txBox="1"/>
          <p:nvPr/>
        </p:nvSpPr>
        <p:spPr>
          <a:xfrm>
            <a:off x="915660" y="2569748"/>
            <a:ext cx="27506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njegova – N, ž.r.,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50" name="Google Shape;250;p22"/>
          <p:cNvSpPr txBox="1"/>
          <p:nvPr/>
        </p:nvSpPr>
        <p:spPr>
          <a:xfrm>
            <a:off x="3666308" y="2559814"/>
            <a:ext cx="23910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njezin – N, ž.r.,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51" name="Google Shape;251;p22"/>
          <p:cNvSpPr txBox="1"/>
          <p:nvPr/>
        </p:nvSpPr>
        <p:spPr>
          <a:xfrm>
            <a:off x="346215" y="3155460"/>
            <a:ext cx="30532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njegovih – G, ž.r.,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52" name="Google Shape;252;p22"/>
          <p:cNvSpPr txBox="1"/>
          <p:nvPr/>
        </p:nvSpPr>
        <p:spPr>
          <a:xfrm>
            <a:off x="3265382" y="3174653"/>
            <a:ext cx="2308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moje – V,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s.r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53" name="Google Shape;253;p22"/>
          <p:cNvSpPr txBox="1"/>
          <p:nvPr/>
        </p:nvSpPr>
        <p:spPr>
          <a:xfrm>
            <a:off x="5497001" y="3168794"/>
            <a:ext cx="22949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tvoj – N, m.r.,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pic>
        <p:nvPicPr>
          <p:cNvPr id="24" name="Google Shape;21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5403" y="1148255"/>
            <a:ext cx="631320" cy="77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1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69169" y="2839443"/>
            <a:ext cx="631320" cy="77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1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8534" y="3968780"/>
            <a:ext cx="663812" cy="74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t="1984"/>
          <a:stretch/>
        </p:blipFill>
        <p:spPr>
          <a:xfrm>
            <a:off x="1249762" y="723801"/>
            <a:ext cx="9485645" cy="5536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467463" y="1132281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5" name="Google Shape;265;p24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6" name="Google Shape;26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9" name="Google Shape;269;p24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0" name="Google Shape;270;p24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1" name="Google Shape;271;p24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72" name="Google Shape;272;p24"/>
          <p:cNvSpPr txBox="1"/>
          <p:nvPr/>
        </p:nvSpPr>
        <p:spPr>
          <a:xfrm>
            <a:off x="8774473" y="1565528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73" name="Google Shape;273;p24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4" name="Google Shape;274;p24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956046" y="2652107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4"/>
          <p:cNvSpPr txBox="1"/>
          <p:nvPr/>
        </p:nvSpPr>
        <p:spPr>
          <a:xfrm>
            <a:off x="1832519" y="1145898"/>
            <a:ext cx="181201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Obrazloži zbog čega se ne slažu brat i sestra služeći se posvojnim zamjenicama.</a:t>
            </a:r>
            <a:endParaRPr/>
          </a:p>
        </p:txBody>
      </p:sp>
      <p:sp>
        <p:nvSpPr>
          <p:cNvPr id="276" name="Google Shape;276;p24"/>
          <p:cNvSpPr txBox="1"/>
          <p:nvPr/>
        </p:nvSpPr>
        <p:spPr>
          <a:xfrm>
            <a:off x="1832519" y="2579537"/>
            <a:ext cx="181573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zvučne zapise i ponovi posvojne zamjenice i uporabu.</a:t>
            </a:r>
            <a:endParaRPr/>
          </a:p>
        </p:txBody>
      </p:sp>
      <p:sp>
        <p:nvSpPr>
          <p:cNvPr id="277" name="Google Shape;277;p24"/>
          <p:cNvSpPr txBox="1"/>
          <p:nvPr/>
        </p:nvSpPr>
        <p:spPr>
          <a:xfrm>
            <a:off x="1832519" y="3926588"/>
            <a:ext cx="18120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uz igre i kvizove današnju nastavnu jedinicu.</a:t>
            </a:r>
            <a:endParaRPr/>
          </a:p>
        </p:txBody>
      </p:sp>
      <p:sp>
        <p:nvSpPr>
          <p:cNvPr id="278" name="Google Shape;278;p24"/>
          <p:cNvSpPr txBox="1"/>
          <p:nvPr/>
        </p:nvSpPr>
        <p:spPr>
          <a:xfrm>
            <a:off x="5287025" y="1129406"/>
            <a:ext cx="17004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nastavne listiće i provjeri svoje znanje.</a:t>
            </a:r>
            <a:endParaRPr/>
          </a:p>
        </p:txBody>
      </p:sp>
      <p:sp>
        <p:nvSpPr>
          <p:cNvPr id="279" name="Google Shape;279;p24"/>
          <p:cNvSpPr txBox="1"/>
          <p:nvPr/>
        </p:nvSpPr>
        <p:spPr>
          <a:xfrm>
            <a:off x="5325714" y="2652107"/>
            <a:ext cx="141332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 svoje znanje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595963" y="1410664"/>
            <a:ext cx="448880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Posvojne zamjenice i povratno-posvojna zamjenica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89802" y="921869"/>
            <a:ext cx="4395877" cy="4341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6595" y="2173173"/>
            <a:ext cx="2196559" cy="225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325059" y="1043794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t="784"/>
          <a:stretch/>
        </p:blipFill>
        <p:spPr>
          <a:xfrm rot="-153617">
            <a:off x="1038491" y="702020"/>
            <a:ext cx="3959172" cy="534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728052" y="1892721"/>
            <a:ext cx="294490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zamjenice? Koje su osobne zamjenice? Koga zamjenjuju osobne zamjenice? Na koje pitanje odgovaraju posvojni pridjevi?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322748" y="885309"/>
            <a:ext cx="4703549" cy="48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3302" y="4801710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889854" y="980054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1119930" y="1564829"/>
            <a:ext cx="14926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2113" y="1035698"/>
            <a:ext cx="6848611" cy="470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8769181" y="2554941"/>
            <a:ext cx="2375909" cy="148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8055030" y="1862214"/>
            <a:ext cx="323898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rečenice iz stripa u bilježnicu, ali tako da umjesto istaknutih posvojnih zamjenica, gdje god možeš, upotrijebiš posvojne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pridjeve izvedene od imena pataka.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8291325" y="1268842"/>
            <a:ext cx="3514003" cy="37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6709" y="4745835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9241850" y="1649453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9289931" y="2339386"/>
            <a:ext cx="28617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POSVOJNE ZAMJENICE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1519280" y="747058"/>
            <a:ext cx="60288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zamjenjuju posvojne zamjenice?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31622" y="1361608"/>
            <a:ext cx="8559504" cy="252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Perino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drvce spremno.                  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drvce spremno.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Andrijin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prijatelj nije kod kuće.              </a:t>
            </a: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Tvoj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prijatelj nije kod kuće.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Hrana je po </a:t>
            </a: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Jozinu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Andrijinu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ukusu.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Hrana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po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njihovu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ukusu.</a:t>
            </a:r>
            <a:endParaRPr sz="2400" dirty="0"/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88634" y="3819962"/>
            <a:ext cx="675655" cy="622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5167" y="3819962"/>
            <a:ext cx="675655" cy="622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1000824" y="4771164"/>
            <a:ext cx="26139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posvojni pridjevi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5118426" y="4682931"/>
            <a:ext cx="28247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posvojne zamjenice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8412975" y="3142631"/>
            <a:ext cx="32707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Posvojne zamjenice zamjenjuju posvojne pridjeve.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931961" y="966297"/>
            <a:ext cx="4859736" cy="483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1897" y="4783498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9119844" y="1464992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1193192" y="675676"/>
            <a:ext cx="64079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označavaju posvojne zamjenice?</a:t>
            </a:r>
            <a:endParaRPr sz="2400" dirty="0"/>
          </a:p>
        </p:txBody>
      </p:sp>
      <p:sp>
        <p:nvSpPr>
          <p:cNvPr id="154" name="Google Shape;154;p18"/>
          <p:cNvSpPr txBox="1"/>
          <p:nvPr/>
        </p:nvSpPr>
        <p:spPr>
          <a:xfrm>
            <a:off x="537882" y="1600200"/>
            <a:ext cx="38593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Moje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drvce pripada meni.</a:t>
            </a:r>
            <a:endParaRPr sz="2400" dirty="0"/>
          </a:p>
        </p:txBody>
      </p:sp>
      <p:sp>
        <p:nvSpPr>
          <p:cNvPr id="155" name="Google Shape;155;p18"/>
          <p:cNvSpPr txBox="1"/>
          <p:nvPr/>
        </p:nvSpPr>
        <p:spPr>
          <a:xfrm>
            <a:off x="537882" y="2164702"/>
            <a:ext cx="37517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Tvoje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drvce pripada tebi.</a:t>
            </a:r>
            <a:endParaRPr sz="2400" dirty="0"/>
          </a:p>
        </p:txBody>
      </p:sp>
      <p:sp>
        <p:nvSpPr>
          <p:cNvPr id="156" name="Google Shape;156;p18"/>
          <p:cNvSpPr txBox="1"/>
          <p:nvPr/>
        </p:nvSpPr>
        <p:spPr>
          <a:xfrm>
            <a:off x="4095884" y="1600200"/>
            <a:ext cx="26235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pripadnost 1. osobi</a:t>
            </a:r>
            <a:endParaRPr sz="2400" dirty="0"/>
          </a:p>
        </p:txBody>
      </p:sp>
      <p:sp>
        <p:nvSpPr>
          <p:cNvPr id="157" name="Google Shape;157;p18"/>
          <p:cNvSpPr txBox="1"/>
          <p:nvPr/>
        </p:nvSpPr>
        <p:spPr>
          <a:xfrm>
            <a:off x="537882" y="2775374"/>
            <a:ext cx="35042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Njegovo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drvce pripada njemu.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4042096" y="2177151"/>
            <a:ext cx="26773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pripadnost 2. osobi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4042096" y="2757830"/>
            <a:ext cx="26773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pripadnost 3. osobi</a:t>
            </a:r>
            <a:endParaRPr sz="2400" dirty="0"/>
          </a:p>
        </p:txBody>
      </p:sp>
      <p:pic>
        <p:nvPicPr>
          <p:cNvPr id="160" name="Google Shape;160;p18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t="2607"/>
          <a:stretch/>
        </p:blipFill>
        <p:spPr>
          <a:xfrm>
            <a:off x="1904363" y="3529638"/>
            <a:ext cx="3822880" cy="223200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7649059" y="2648175"/>
            <a:ext cx="37932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Označuju pripada li što govornoj,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sugovornoj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ili negovornoj osobi.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7899140" y="2177151"/>
            <a:ext cx="32050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POSVOJNE ZAMJENICE</a:t>
            </a:r>
            <a:endParaRPr sz="2400" dirty="0"/>
          </a:p>
        </p:txBody>
      </p:sp>
      <p:sp>
        <p:nvSpPr>
          <p:cNvPr id="163" name="Google Shape;163;p18"/>
          <p:cNvSpPr txBox="1"/>
          <p:nvPr/>
        </p:nvSpPr>
        <p:spPr>
          <a:xfrm>
            <a:off x="7673619" y="3764977"/>
            <a:ext cx="38949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Posvojne su zamjenice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moj,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tvoj, njegov, njezin, naš,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vaš, njihov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pic>
        <p:nvPicPr>
          <p:cNvPr id="164" name="Google Shape;164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475109">
            <a:off x="5677361" y="4127879"/>
            <a:ext cx="1935714" cy="1796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464217" y="744611"/>
            <a:ext cx="4947106" cy="495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3808" y="481361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8177755" y="990139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7353898" y="1790300"/>
            <a:ext cx="33433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SKLONIDBA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POSVOJNIH ZAMJENICA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910468" y="957486"/>
            <a:ext cx="67467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Odredi padež, rod i broj podcrtanim imenicama. </a:t>
            </a:r>
            <a:endParaRPr sz="2400" dirty="0"/>
          </a:p>
        </p:txBody>
      </p:sp>
      <p:sp>
        <p:nvSpPr>
          <p:cNvPr id="177" name="Google Shape;177;p19"/>
          <p:cNvSpPr txBox="1"/>
          <p:nvPr/>
        </p:nvSpPr>
        <p:spPr>
          <a:xfrm>
            <a:off x="493410" y="1782615"/>
            <a:ext cx="6156772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Hrana je po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njihovu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ukusu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Moje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drvce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spremno.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Blagdane ćemo provesti kod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njegove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mame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2094537" y="1641413"/>
            <a:ext cx="20049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L, m. r., </a:t>
            </a: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79" name="Google Shape;179;p19"/>
          <p:cNvSpPr txBox="1"/>
          <p:nvPr/>
        </p:nvSpPr>
        <p:spPr>
          <a:xfrm>
            <a:off x="1416262" y="2625175"/>
            <a:ext cx="17010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N, </a:t>
            </a: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s.r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80" name="Google Shape;180;p19"/>
          <p:cNvSpPr txBox="1"/>
          <p:nvPr/>
        </p:nvSpPr>
        <p:spPr>
          <a:xfrm>
            <a:off x="3958394" y="3552633"/>
            <a:ext cx="16665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G, ž.r., </a:t>
            </a: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pic>
        <p:nvPicPr>
          <p:cNvPr id="181" name="Google Shape;18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713768">
            <a:off x="823913" y="2747431"/>
            <a:ext cx="924977" cy="81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713768">
            <a:off x="2531766" y="1838631"/>
            <a:ext cx="924977" cy="81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713768">
            <a:off x="4664692" y="3658741"/>
            <a:ext cx="924977" cy="817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 txBox="1"/>
          <p:nvPr/>
        </p:nvSpPr>
        <p:spPr>
          <a:xfrm>
            <a:off x="7453977" y="2713572"/>
            <a:ext cx="350496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Posvojne se zamjenice sklanjaju kao posvojni pridjevi pa su u istom rodu, broju i padežu kao imenica na koju se odnose.</a:t>
            </a:r>
            <a:endParaRPr sz="2400" dirty="0"/>
          </a:p>
        </p:txBody>
      </p:sp>
      <p:sp>
        <p:nvSpPr>
          <p:cNvPr id="185" name="Google Shape;185;p19"/>
          <p:cNvSpPr txBox="1"/>
          <p:nvPr/>
        </p:nvSpPr>
        <p:spPr>
          <a:xfrm>
            <a:off x="586678" y="4729954"/>
            <a:ext cx="6063504" cy="1128149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udžbeniku na 26. str. prouči sklonidbu posvojne zamjenice </a:t>
            </a:r>
            <a:r>
              <a:rPr lang="hr-HR" sz="24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moj</a:t>
            </a: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jednini i množini za sva tri roda.</a:t>
            </a:r>
            <a:endParaRPr sz="2400" dirty="0"/>
          </a:p>
        </p:txBody>
      </p:sp>
      <p:sp>
        <p:nvSpPr>
          <p:cNvPr id="186" name="Google Shape;186;p19"/>
          <p:cNvSpPr txBox="1"/>
          <p:nvPr/>
        </p:nvSpPr>
        <p:spPr>
          <a:xfrm>
            <a:off x="2166875" y="454653"/>
            <a:ext cx="509636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kojem će padežu, rodu i broju biti zamjenica koja se odnosi na podcrtanu imenicu?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827535" y="857190"/>
            <a:ext cx="5066507" cy="500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4" name="Google Shape;19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2225" y="4961285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/>
        </p:nvSpPr>
        <p:spPr>
          <a:xfrm>
            <a:off x="8716274" y="888055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7705165" y="2447365"/>
            <a:ext cx="17750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7705165" y="2353235"/>
            <a:ext cx="1532964" cy="56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7539128" y="1951324"/>
            <a:ext cx="35070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POVRATNO-POSVOJNA ZAMJENICA</a:t>
            </a:r>
            <a:endParaRPr sz="2400" dirty="0"/>
          </a:p>
        </p:txBody>
      </p:sp>
      <p:sp>
        <p:nvSpPr>
          <p:cNvPr id="200" name="Google Shape;200;p20"/>
          <p:cNvSpPr txBox="1"/>
          <p:nvPr/>
        </p:nvSpPr>
        <p:spPr>
          <a:xfrm>
            <a:off x="1556221" y="603137"/>
            <a:ext cx="55373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Čiju majicu nosi Tea?</a:t>
            </a:r>
            <a:endParaRPr sz="2400" dirty="0"/>
          </a:p>
        </p:txBody>
      </p:sp>
      <p:sp>
        <p:nvSpPr>
          <p:cNvPr id="201" name="Google Shape;201;p20"/>
          <p:cNvSpPr txBox="1"/>
          <p:nvPr/>
        </p:nvSpPr>
        <p:spPr>
          <a:xfrm>
            <a:off x="1947139" y="1177655"/>
            <a:ext cx="42224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 nosi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Teinu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žutu majicu.</a:t>
            </a:r>
            <a:endParaRPr sz="2400" dirty="0"/>
          </a:p>
        </p:txBody>
      </p:sp>
      <p:sp>
        <p:nvSpPr>
          <p:cNvPr id="202" name="Google Shape;202;p20"/>
          <p:cNvSpPr txBox="1"/>
          <p:nvPr/>
        </p:nvSpPr>
        <p:spPr>
          <a:xfrm>
            <a:off x="285348" y="1820327"/>
            <a:ext cx="36979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 nosi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njezinu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žutu majicu.</a:t>
            </a:r>
            <a:endParaRPr sz="2400" dirty="0"/>
          </a:p>
        </p:txBody>
      </p:sp>
      <p:sp>
        <p:nvSpPr>
          <p:cNvPr id="203" name="Google Shape;203;p20"/>
          <p:cNvSpPr txBox="1"/>
          <p:nvPr/>
        </p:nvSpPr>
        <p:spPr>
          <a:xfrm>
            <a:off x="3554902" y="1895234"/>
            <a:ext cx="38458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 nosi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svoju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žutu majicu.</a:t>
            </a:r>
            <a:endParaRPr sz="2400" dirty="0"/>
          </a:p>
        </p:txBody>
      </p:sp>
      <p:pic>
        <p:nvPicPr>
          <p:cNvPr id="204" name="Google Shape;204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74331" y="2272642"/>
            <a:ext cx="948246" cy="251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16882" y="2472053"/>
            <a:ext cx="1700931" cy="1579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 txBox="1"/>
          <p:nvPr/>
        </p:nvSpPr>
        <p:spPr>
          <a:xfrm>
            <a:off x="939596" y="4719878"/>
            <a:ext cx="58075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Odredi padež povratno-posvojnoj zamjenici.</a:t>
            </a:r>
            <a:endParaRPr sz="2400" dirty="0"/>
          </a:p>
        </p:txBody>
      </p:sp>
      <p:sp>
        <p:nvSpPr>
          <p:cNvPr id="207" name="Google Shape;207;p20"/>
          <p:cNvSpPr txBox="1"/>
          <p:nvPr/>
        </p:nvSpPr>
        <p:spPr>
          <a:xfrm>
            <a:off x="1514577" y="5470039"/>
            <a:ext cx="421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imam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svoju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žutu majicu.</a:t>
            </a:r>
            <a:endParaRPr sz="2400" dirty="0"/>
          </a:p>
        </p:txBody>
      </p:sp>
      <p:sp>
        <p:nvSpPr>
          <p:cNvPr id="208" name="Google Shape;208;p20"/>
          <p:cNvSpPr txBox="1"/>
          <p:nvPr/>
        </p:nvSpPr>
        <p:spPr>
          <a:xfrm>
            <a:off x="3003797" y="5069929"/>
            <a:ext cx="4261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</p:txBody>
      </p:sp>
      <p:sp>
        <p:nvSpPr>
          <p:cNvPr id="209" name="Google Shape;209;p20"/>
          <p:cNvSpPr txBox="1"/>
          <p:nvPr/>
        </p:nvSpPr>
        <p:spPr>
          <a:xfrm>
            <a:off x="7489317" y="2732062"/>
            <a:ext cx="388160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Povratno-posvojna zamjenica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svoj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zamjenjuje sve posvojne zamjenice. Njome se određuje da što pripada onome tko obavlja radnju.</a:t>
            </a:r>
            <a:endParaRPr sz="2400" dirty="0"/>
          </a:p>
        </p:txBody>
      </p:sp>
      <p:sp>
        <p:nvSpPr>
          <p:cNvPr id="210" name="Google Shape;210;p20"/>
          <p:cNvSpPr txBox="1"/>
          <p:nvPr/>
        </p:nvSpPr>
        <p:spPr>
          <a:xfrm>
            <a:off x="8268480" y="4483026"/>
            <a:ext cx="26855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Sklanja se kao zamjenica moj.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284620" y="1298257"/>
            <a:ext cx="4256506" cy="42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8" name="Google Shape;21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9342" y="421143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1"/>
          <p:cNvSpPr txBox="1"/>
          <p:nvPr/>
        </p:nvSpPr>
        <p:spPr>
          <a:xfrm>
            <a:off x="7650466" y="2299590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8041945" y="3334636"/>
            <a:ext cx="27638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PISANJE POSVOJNE ZAMJENICE VAŠ</a:t>
            </a:r>
            <a:endParaRPr sz="2400" dirty="0"/>
          </a:p>
        </p:txBody>
      </p:sp>
      <p:sp>
        <p:nvSpPr>
          <p:cNvPr id="222" name="Google Shape;222;p21"/>
          <p:cNvSpPr txBox="1"/>
          <p:nvPr/>
        </p:nvSpPr>
        <p:spPr>
          <a:xfrm>
            <a:off x="1469183" y="637403"/>
            <a:ext cx="62411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ćemo posvojnu zamjenicu vaš pisati velikim, a kada malim početnim slovom?</a:t>
            </a:r>
            <a:endParaRPr sz="2400" dirty="0"/>
          </a:p>
        </p:txBody>
      </p:sp>
      <p:sp>
        <p:nvSpPr>
          <p:cNvPr id="223" name="Google Shape;223;p21"/>
          <p:cNvSpPr txBox="1"/>
          <p:nvPr/>
        </p:nvSpPr>
        <p:spPr>
          <a:xfrm>
            <a:off x="332509" y="1593801"/>
            <a:ext cx="595632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Poštovani učitelju,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uvijek će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Vas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sjećati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Vaš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učenik...</a:t>
            </a:r>
            <a:endParaRPr sz="2400" dirty="0"/>
          </a:p>
        </p:txBody>
      </p:sp>
      <p:sp>
        <p:nvSpPr>
          <p:cNvPr id="224" name="Google Shape;224;p21"/>
          <p:cNvSpPr txBox="1"/>
          <p:nvPr/>
        </p:nvSpPr>
        <p:spPr>
          <a:xfrm>
            <a:off x="332509" y="3769063"/>
            <a:ext cx="49520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Poštovani učitelji,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uvijek će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vas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sjećati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vaši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učenici...</a:t>
            </a:r>
            <a:endParaRPr sz="2400" dirty="0"/>
          </a:p>
        </p:txBody>
      </p:sp>
      <p:sp>
        <p:nvSpPr>
          <p:cNvPr id="225" name="Google Shape;225;p21"/>
          <p:cNvSpPr txBox="1"/>
          <p:nvPr/>
        </p:nvSpPr>
        <p:spPr>
          <a:xfrm>
            <a:off x="1236729" y="2798933"/>
            <a:ext cx="53564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velikim početnim slovom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se odnosi na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jednu osobu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poštovanjem</a:t>
            </a:r>
            <a:endParaRPr sz="2400" dirty="0"/>
          </a:p>
        </p:txBody>
      </p:sp>
      <p:sp>
        <p:nvSpPr>
          <p:cNvPr id="226" name="Google Shape;226;p21"/>
          <p:cNvSpPr txBox="1"/>
          <p:nvPr/>
        </p:nvSpPr>
        <p:spPr>
          <a:xfrm>
            <a:off x="1280622" y="5040580"/>
            <a:ext cx="44604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malim početnim slovom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se odnosi na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više osoba</a:t>
            </a:r>
            <a:endParaRPr sz="2400" dirty="0"/>
          </a:p>
        </p:txBody>
      </p:sp>
      <p:pic>
        <p:nvPicPr>
          <p:cNvPr id="227" name="Google Shape;22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240051">
            <a:off x="6820320" y="3583397"/>
            <a:ext cx="1700931" cy="157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609</Words>
  <Application>Microsoft Office PowerPoint</Application>
  <PresentationFormat>Široki zaslon</PresentationFormat>
  <Paragraphs>80</Paragraphs>
  <Slides>12</Slides>
  <Notes>12</Notes>
  <HiddenSlides>1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6</cp:revision>
  <dcterms:modified xsi:type="dcterms:W3CDTF">2020-09-11T19:25:33Z</dcterms:modified>
</cp:coreProperties>
</file>